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charts/style1.xml" ContentType="application/vnd.ms-office.chartstyle+xml"/>
  <Override PartName="/ppt/slides/slide1.xml" ContentType="application/vnd.openxmlformats-officedocument.presentationml.slid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chart2.xml" ContentType="application/vnd.openxmlformats-officedocument.drawingml.char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5765800" cy="3244850"/>
  <p:notesSz cx="5765800" cy="324485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223" d="100"/>
          <a:sy n="223" d="100"/>
        </p:scale>
        <p:origin x="768" y="162"/>
      </p:cViewPr>
      <p:guideLst>
        <p:guide pos="2880" orient="horz"/>
        <p:guide pos="2152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presProps" Target="presProps.xml" /><Relationship Id="rId13" Type="http://schemas.openxmlformats.org/officeDocument/2006/relationships/tableStyles" Target="tableStyles.xml" /><Relationship Id="rId14" Type="http://schemas.openxmlformats.org/officeDocument/2006/relationships/viewProps" Target="viewProps.xml" 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<?xml version="1.0" encoding="UTF-8" standalone="yes"?><Relationships xmlns="http://schemas.openxmlformats.org/package/2006/relationships"><Relationship Id="rId1" Type="http://schemas.microsoft.com/office/2011/relationships/chartStyle" Target="style1.xml" /><Relationship Id="rId2" Type="http://schemas.microsoft.com/office/2011/relationships/chartColorStyle" Target="colors1.xml" /><Relationship Id="rId3" Type="http://schemas.openxmlformats.org/officeDocument/2006/relationships/package" Target="../embeddings/Microsoft_Excel_Worksheet2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</c:dLbls>
          <c:cat>
            <c:numRef>
              <c:f xml:space="preserve">'за 2023'!$A$2:$A$14</c:f>
              <c:numCache>
                <c:formatCode>m/d/yyyy</c:formatCode>
                <c:ptCount val="13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</c:numCache>
            </c:numRef>
          </c:cat>
          <c:val>
            <c:numRef>
              <c:f xml:space="preserve">'за 2023'!$B$2:$B$14</c:f>
              <c:numCache>
                <c:formatCode>General</c:formatCode>
                <c:ptCount val="13"/>
                <c:pt idx="0">
                  <c:v>476</c:v>
                </c:pt>
                <c:pt idx="1">
                  <c:v>476</c:v>
                </c:pt>
                <c:pt idx="2">
                  <c:v>477</c:v>
                </c:pt>
                <c:pt idx="3">
                  <c:v>475</c:v>
                </c:pt>
                <c:pt idx="4">
                  <c:v>476</c:v>
                </c:pt>
                <c:pt idx="5">
                  <c:v>475</c:v>
                </c:pt>
                <c:pt idx="6">
                  <c:v>470</c:v>
                </c:pt>
                <c:pt idx="7">
                  <c:v>467</c:v>
                </c:pt>
                <c:pt idx="8">
                  <c:v>463</c:v>
                </c:pt>
                <c:pt idx="9">
                  <c:v>460</c:v>
                </c:pt>
                <c:pt idx="10">
                  <c:v>457</c:v>
                </c:pt>
                <c:pt idx="11">
                  <c:v>458</c:v>
                </c:pt>
                <c:pt idx="12">
                  <c:v>457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1"/>
        </c:dLbls>
        <c:gapWidth val="75"/>
        <c:axId val="1235735936"/>
        <c:axId val="1235736480"/>
      </c:barChart>
      <c:dateAx>
        <c:axId val="1235735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/>
          <a:lstStyle/>
          <a:p>
            <a:pPr>
              <a:defRPr sz="500"/>
            </a:pPr>
            <a:endParaRPr lang="ru-RU"/>
          </a:p>
        </c:txPr>
        <c:crossAx val="1235736480"/>
        <c:crosses val="autoZero"/>
        <c:auto val="1"/>
        <c:lblOffset val="100"/>
      </c:dateAx>
      <c:valAx>
        <c:axId val="12357364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35735936"/>
        <c:crosses val="autoZero"/>
        <c:crossBetween val="between"/>
      </c:valAx>
    </c:plotArea>
    <c:plotVisOnly val="1"/>
    <c:dispBlanksAs val="gap"/>
    <c:showDLblsOverMax val="0"/>
  </c:chart>
  <c:spPr bwMode="auto">
    <a:xfrm>
      <a:off x="1663700" y="508655"/>
      <a:ext cx="4102099" cy="1956848"/>
    </a:xfrm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9600"/>
          <c:y val="0.120320"/>
          <c:w val="0.642790"/>
          <c:h val="0.759340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"/>
          <c:dPt>
            <c:idx val="0"/>
            <c:bubble3D val="0"/>
            <c:spPr bwMode="auto"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 bwMode="auto"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dLblPos val="bestFit"/>
              <c:layout>
                <c:manualLayout>
                  <c:x val="-0.072618"/>
                  <c:y val="0.129212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1"/>
              <c:dLblPos val="bestFit"/>
              <c:layout>
                <c:manualLayout>
                  <c:x val="0.090340"/>
                  <c:y val="-0.187217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Pos val="bestFit"/>
            <c:leaderLines>
              <c:spPr bwMode="auto">
                <a:prstGeom prst="rect">
                  <a:avLst/>
                </a:prstGeom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showBubbleSize val="0"/>
            <c:showCatName val="0"/>
            <c:showLeaderLines val="1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</c:dLbls>
          <c:cat>
            <c:strRef>
              <c:f>Лист1!$A$2:$A$3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</c:v>
                </c:pt>
                <c:pt idx="1">
                  <c:v>408</c:v>
                </c:pt>
              </c:numCache>
            </c:numRef>
          </c:val>
        </c:ser>
        <c:dLbls>
          <c:dLblPos val="bestFit"/>
          <c:showBubbleSize val="0"/>
          <c:showCatName val="0"/>
          <c:showLeaderLines val="1"/>
          <c:showLegendKey val="0"/>
          <c:showPercent val="0"/>
          <c:showSerName val="0"/>
          <c:showVal val="1"/>
        </c:dLbls>
        <c:firstSliceAng val="0"/>
      </c:pieChart>
      <c:spPr bwMode="auto">
        <a:prstGeom prst="rect">
          <a:avLst/>
        </a:prstGeom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008400"/>
          <c:y val="0.930310"/>
          <c:w val="0.625918"/>
          <c:h val="0.132589"/>
        </c:manualLayout>
      </c:layout>
      <c:overlay val="0"/>
      <c:spPr bwMode="auto"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-60660" y="887548"/>
      <a:ext cx="2297469" cy="1944848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 bwMode="auto"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obj" userDrawn="1">
  <p:cSld name="Title and Content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 bwMode="auto">
          <a:xfrm>
            <a:off x="0" y="515162"/>
            <a:ext cx="373837" cy="2660002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7" name="bk object 17"/>
          <p:cNvSpPr/>
          <p:nvPr/>
        </p:nvSpPr>
        <p:spPr bwMode="auto">
          <a:xfrm>
            <a:off x="422808" y="543712"/>
            <a:ext cx="5082641" cy="2214295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/>
        <p:txBody>
          <a:bodyPr lIns="0" tIns="0" rIns="0" bIns="0"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obj" userDrawn="1">
  <p:cSld name="Two Content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 bwMode="auto">
          <a:xfrm>
            <a:off x="753010" y="1956145"/>
            <a:ext cx="113976" cy="15217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7" name="bk object 17"/>
          <p:cNvSpPr/>
          <p:nvPr/>
        </p:nvSpPr>
        <p:spPr bwMode="auto">
          <a:xfrm>
            <a:off x="734015" y="2217879"/>
            <a:ext cx="151968" cy="152176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8" name="bk object 18"/>
          <p:cNvSpPr/>
          <p:nvPr/>
        </p:nvSpPr>
        <p:spPr bwMode="auto">
          <a:xfrm>
            <a:off x="734015" y="2459864"/>
            <a:ext cx="151961" cy="152176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9" name="bk object 19"/>
          <p:cNvSpPr/>
          <p:nvPr/>
        </p:nvSpPr>
        <p:spPr bwMode="auto">
          <a:xfrm>
            <a:off x="3133711" y="2790248"/>
            <a:ext cx="121265" cy="15217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0" name="bk object 20"/>
          <p:cNvSpPr/>
          <p:nvPr/>
        </p:nvSpPr>
        <p:spPr bwMode="auto">
          <a:xfrm>
            <a:off x="3118255" y="2541852"/>
            <a:ext cx="152176" cy="14504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1" name="bk object 21"/>
          <p:cNvSpPr/>
          <p:nvPr/>
        </p:nvSpPr>
        <p:spPr bwMode="auto">
          <a:xfrm>
            <a:off x="3118255" y="2286533"/>
            <a:ext cx="152176" cy="151955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 bwMode="auto"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 bwMode="auto">
          <a:xfrm>
            <a:off x="3320451" y="700379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288290" y="746314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1960372" y="3017709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288290" y="3017709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4151376" y="3017709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chart" Target="../charts/chart1.xml" /><Relationship Id="rId4" Type="http://schemas.openxmlformats.org/officeDocument/2006/relationships/chart" Target="../charts/chart2.xml" 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4.jpg"/><Relationship Id="rId4" Type="http://schemas.openxmlformats.org/officeDocument/2006/relationships/image" Target="../media/image15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6.png"/><Relationship Id="rId4" Type="http://schemas.openxmlformats.org/officeDocument/2006/relationships/image" Target="../media/image17.jpg"/><Relationship Id="rId5" Type="http://schemas.openxmlformats.org/officeDocument/2006/relationships/image" Target="../media/image18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9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 bwMode="auto"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 fill="norm" stroke="1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object 9"/>
          <p:cNvSpPr/>
          <p:nvPr/>
        </p:nvSpPr>
        <p:spPr bwMode="auto">
          <a:xfrm>
            <a:off x="4519472" y="207610"/>
            <a:ext cx="1240523" cy="2752568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292099" y="927694"/>
            <a:ext cx="3886920" cy="914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solidFill>
                  <a:srgbClr val="11437F"/>
                </a:solidFill>
                <a:latin typeface="Arial"/>
                <a:cs typeface="Arial"/>
              </a:rPr>
              <a:t>Отчет ППО </a:t>
            </a:r>
            <a:endParaRPr/>
          </a:p>
          <a:p>
            <a:pPr algn="ctr">
              <a:defRPr/>
            </a:pPr>
            <a:r>
              <a:rPr lang="ru-RU" b="1">
                <a:solidFill>
                  <a:srgbClr val="11437F"/>
                </a:solidFill>
                <a:latin typeface="Arial"/>
                <a:cs typeface="Arial"/>
              </a:rPr>
              <a:t>в УФК по Забайкальскому краю </a:t>
            </a:r>
            <a:endParaRPr/>
          </a:p>
          <a:p>
            <a:pPr algn="ctr">
              <a:defRPr/>
            </a:pPr>
            <a:r>
              <a:rPr lang="ru-RU" b="1">
                <a:solidFill>
                  <a:srgbClr val="11437F"/>
                </a:solidFill>
                <a:latin typeface="Arial"/>
                <a:cs typeface="Arial"/>
              </a:rPr>
              <a:t>за 2025 год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www.chita.roskazna.ru</a:t>
            </a:r>
            <a:endParaRPr lang="ru-RU" sz="8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492499" y="3029405"/>
            <a:ext cx="2290319" cy="213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>
                <a:solidFill>
                  <a:schemeClr val="bg1">
                    <a:lumMod val="65000"/>
                  </a:schemeClr>
                </a:solidFill>
              </a:rPr>
              <a:t> г. Чита, апрель 2026 год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63500" y="2350671"/>
            <a:ext cx="329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 b="1">
                <a:solidFill>
                  <a:srgbClr val="11437F"/>
                </a:solidFill>
              </a:rPr>
              <a:t>Грицутенко Виктория Николаевна</a:t>
            </a:r>
            <a:endParaRPr lang="ru-RU" sz="900">
              <a:solidFill>
                <a:srgbClr val="11437F"/>
              </a:solidFill>
            </a:endParaRPr>
          </a:p>
          <a:p>
            <a:pPr>
              <a:defRPr/>
            </a:pPr>
            <a:r>
              <a:rPr lang="ru-RU" sz="700">
                <a:solidFill>
                  <a:srgbClr val="11437F"/>
                </a:solidFill>
              </a:rPr>
              <a:t>Председатель ППО в УФК по Забайкальскому краю</a:t>
            </a:r>
            <a:endParaRPr/>
          </a:p>
        </p:txBody>
      </p:sp>
      <p:sp>
        <p:nvSpPr>
          <p:cNvPr id="16" name="object 2"/>
          <p:cNvSpPr/>
          <p:nvPr/>
        </p:nvSpPr>
        <p:spPr bwMode="auto"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4" name="object 2"/>
          <p:cNvSpPr/>
          <p:nvPr/>
        </p:nvSpPr>
        <p:spPr bwMode="auto"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rcRect l="0" t="0" r="58907" b="0"/>
          <a:stretch/>
        </p:blipFill>
        <p:spPr bwMode="auto">
          <a:xfrm>
            <a:off x="139700" y="54019"/>
            <a:ext cx="355934" cy="3390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430128" y="85304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ППО в Управление Федерального казначейства</a:t>
            </a:r>
            <a:endParaRPr/>
          </a:p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l="0" t="0" r="61105" b="0"/>
          <a:stretch/>
        </p:blipFill>
        <p:spPr bwMode="auto">
          <a:xfrm>
            <a:off x="139700" y="43319"/>
            <a:ext cx="357605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435142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ППО в Управление Федерального казначейства</a:t>
            </a:r>
            <a:endParaRPr/>
          </a:p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  <a:endParaRPr/>
          </a:p>
        </p:txBody>
      </p:sp>
      <p:graphicFrame>
        <p:nvGraphicFramePr>
          <p:cNvPr id="2" name="Таблица 1"/>
          <p:cNvGraphicFramePr>
            <a:graphicFrameLocks xmlns:a="http://schemas.openxmlformats.org/drawingml/2006/main" noGrp="1"/>
          </p:cNvGraphicFramePr>
          <p:nvPr/>
        </p:nvGraphicFramePr>
        <p:xfrm>
          <a:off x="145047" y="449383"/>
          <a:ext cx="5387936" cy="2703048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{5C22544A-7EE6-4342-B048-85BDC9FD1C3A}</a:tableStyleId>
              </a:tblPr>
              <a:tblGrid>
                <a:gridCol w="888831"/>
                <a:gridCol w="733966"/>
                <a:gridCol w="733966"/>
                <a:gridCol w="778929"/>
                <a:gridCol w="778929"/>
                <a:gridCol w="737811"/>
                <a:gridCol w="735504"/>
              </a:tblGrid>
              <a:tr h="328002">
                <a:tc rowSpan="2"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/>
                        <a:t>Дата</a:t>
                      </a:r>
                      <a:endParaRPr lang="ru-RU" sz="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/>
                        <a:t>УФК по Забайкальскому краю</a:t>
                      </a:r>
                      <a:endParaRPr lang="ru-RU" sz="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/>
                        <a:t>Филиал ФКУ «ЦОКР»</a:t>
                      </a:r>
                      <a:endParaRPr lang="ru-RU" sz="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/>
                        <a:t>Пенсионеры неработающие</a:t>
                      </a:r>
                      <a:endParaRPr lang="ru-RU" sz="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/>
                        <a:t>Общая численность членов профсоюза в ППО</a:t>
                      </a:r>
                      <a:endParaRPr lang="ru-RU" sz="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9566"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/>
                        <a:t>Списочная численность</a:t>
                      </a:r>
                      <a:endParaRPr lang="ru-RU" sz="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/>
                        <a:t>Кол-во членов профсоюза</a:t>
                      </a:r>
                      <a:endParaRPr lang="ru-RU" sz="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/>
                        <a:t>Списочная численность</a:t>
                      </a:r>
                      <a:endParaRPr lang="ru-RU" sz="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/>
                        <a:t>Кол-во членов профсоюза</a:t>
                      </a:r>
                      <a:endParaRPr lang="ru-RU" sz="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/>
                        <a:t>Кол-во членов профсоюза</a:t>
                      </a:r>
                      <a:endParaRPr lang="ru-RU" sz="6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</a:tr>
              <a:tr h="171290"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 b="1"/>
                        <a:t>Январь </a:t>
                      </a:r>
                      <a:r>
                        <a:rPr lang="ru-RU" sz="700" b="1"/>
                        <a:t>2025 </a:t>
                      </a:r>
                      <a:r>
                        <a:rPr lang="ru-RU" sz="700" b="1"/>
                        <a:t>г.</a:t>
                      </a:r>
                      <a:endParaRPr lang="ru-RU" sz="6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  <a:endParaRPr/>
                    </a:p>
                  </a:txBody>
                  <a:tcPr marL="9525" marR="9525" marT="9525" marB="0" anchor="ctr"/>
                </a:tc>
              </a:tr>
              <a:tr h="171290"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 b="1"/>
                        <a:t>Февраль </a:t>
                      </a:r>
                      <a:r>
                        <a:rPr lang="ru-RU" sz="700" b="1"/>
                        <a:t>2025 г.</a:t>
                      </a:r>
                      <a:endParaRPr lang="ru-RU" sz="6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  <a:endParaRPr/>
                    </a:p>
                  </a:txBody>
                  <a:tcPr marL="9525" marR="9525" marT="9525" marB="0" anchor="ctr"/>
                </a:tc>
              </a:tr>
              <a:tr h="171290"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 b="1"/>
                        <a:t>Март </a:t>
                      </a:r>
                      <a:r>
                        <a:rPr lang="ru-RU" sz="700" b="1"/>
                        <a:t>2025 г.</a:t>
                      </a:r>
                      <a:endParaRPr lang="ru-RU" sz="6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  <a:endParaRPr/>
                    </a:p>
                  </a:txBody>
                  <a:tcPr marL="9525" marR="9525" marT="9525" marB="0" anchor="ctr"/>
                </a:tc>
              </a:tr>
              <a:tr h="171290"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 b="1"/>
                        <a:t>Апрель </a:t>
                      </a:r>
                      <a:r>
                        <a:rPr lang="ru-RU" sz="700" b="1"/>
                        <a:t>2025 г.</a:t>
                      </a:r>
                      <a:endParaRPr lang="ru-RU" sz="6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</a:rPr>
                        <a:t>3</a:t>
                      </a:r>
                      <a:endParaRPr lang="ru-RU" sz="800"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  <a:r>
                        <a:rPr lang="en-US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8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71290"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 b="1"/>
                        <a:t>Май </a:t>
                      </a:r>
                      <a:r>
                        <a:rPr lang="ru-RU" sz="700" b="1"/>
                        <a:t>2025 г.</a:t>
                      </a:r>
                      <a:endParaRPr lang="ru-RU" sz="6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0" i="0" u="none" strike="noStrike" cap="none" spc="0">
                          <a:ln>
                            <a:noFill/>
                          </a:ln>
                          <a:solidFill>
                            <a:prstClr val="black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ru-RU" sz="1800" b="0" i="0" u="none" strike="noStrike" cap="none" spc="0">
                        <a:ln>
                          <a:noFill/>
                        </a:ln>
                        <a:solidFill>
                          <a:prstClr val="black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  <a:r>
                        <a:rPr lang="en-US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8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71290"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 b="1"/>
                        <a:t>Июнь </a:t>
                      </a:r>
                      <a:r>
                        <a:rPr lang="ru-RU" sz="700" b="1"/>
                        <a:t>2025</a:t>
                      </a:r>
                      <a:r>
                        <a:rPr lang="ru-RU" sz="700" b="1"/>
                        <a:t> </a:t>
                      </a:r>
                      <a:r>
                        <a:rPr lang="ru-RU" sz="700" b="1"/>
                        <a:t>г.</a:t>
                      </a:r>
                      <a:endParaRPr lang="ru-RU" sz="6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0" i="0" u="none" strike="noStrike" cap="none" spc="0">
                          <a:ln>
                            <a:noFill/>
                          </a:ln>
                          <a:solidFill>
                            <a:prstClr val="black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ru-RU" sz="1800" b="0" i="0" u="none" strike="noStrike" cap="none" spc="0">
                        <a:ln>
                          <a:noFill/>
                        </a:ln>
                        <a:solidFill>
                          <a:prstClr val="black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  <a:endParaRPr lang="ru-RU" sz="8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71290"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 b="1"/>
                        <a:t>Июль </a:t>
                      </a:r>
                      <a:r>
                        <a:rPr lang="ru-RU" sz="700" b="1"/>
                        <a:t>2025 г.</a:t>
                      </a:r>
                      <a:endParaRPr lang="ru-RU" sz="6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0" i="0" u="none" strike="noStrike" cap="none" spc="0">
                          <a:ln>
                            <a:noFill/>
                          </a:ln>
                          <a:solidFill>
                            <a:prstClr val="black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ru-RU" sz="1800" b="0" i="0" u="none" strike="noStrike" cap="none" spc="0">
                        <a:ln>
                          <a:noFill/>
                        </a:ln>
                        <a:solidFill>
                          <a:prstClr val="black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  <a:r>
                        <a:rPr lang="en-US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8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71290"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 b="1"/>
                        <a:t>Август 2025 г.</a:t>
                      </a:r>
                      <a:endParaRPr lang="ru-RU" sz="6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0" i="0" u="none" strike="noStrike" cap="none" spc="0">
                          <a:ln>
                            <a:noFill/>
                          </a:ln>
                          <a:solidFill>
                            <a:prstClr val="black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ru-RU" sz="1800" b="0" i="0" u="none" strike="noStrike" cap="none" spc="0">
                        <a:ln>
                          <a:noFill/>
                        </a:ln>
                        <a:solidFill>
                          <a:prstClr val="black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  <a:r>
                        <a:rPr lang="en-US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71290">
                <a:tc>
                  <a:txBody>
                    <a:bodyPr/>
                    <a:p>
                      <a:pPr marL="0" marR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700" b="1"/>
                        <a:t>Сентябрь </a:t>
                      </a:r>
                      <a:r>
                        <a:rPr lang="ru-RU" sz="700" b="1"/>
                        <a:t>2025 г.</a:t>
                      </a:r>
                      <a:endParaRPr lang="ru-RU" sz="6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0" i="0" u="none" strike="noStrike" cap="none" spc="0">
                          <a:ln>
                            <a:noFill/>
                          </a:ln>
                          <a:solidFill>
                            <a:prstClr val="black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ru-RU" sz="1800" b="0" i="0" u="none" strike="noStrike" cap="none" spc="0">
                        <a:ln>
                          <a:noFill/>
                        </a:ln>
                        <a:solidFill>
                          <a:prstClr val="black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endParaRPr lang="ru-RU" sz="8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71290"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 b="1"/>
                        <a:t>Октябрь </a:t>
                      </a:r>
                      <a:r>
                        <a:rPr lang="ru-RU" sz="700" b="1"/>
                        <a:t>2025 г.</a:t>
                      </a:r>
                      <a:endParaRPr lang="ru-RU" sz="6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0" i="0" u="none" strike="noStrike" cap="none" spc="0">
                          <a:ln>
                            <a:noFill/>
                          </a:ln>
                          <a:solidFill>
                            <a:prstClr val="black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ru-RU" sz="1800" b="0" i="0" u="none" strike="noStrike" cap="none" spc="0">
                        <a:ln>
                          <a:noFill/>
                        </a:ln>
                        <a:solidFill>
                          <a:prstClr val="black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  <a:r>
                        <a:rPr lang="en-US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8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71290"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 b="1"/>
                        <a:t>Ноябрь </a:t>
                      </a:r>
                      <a:r>
                        <a:rPr lang="ru-RU" sz="700" b="1"/>
                        <a:t>2025 г.</a:t>
                      </a:r>
                      <a:endParaRPr lang="ru-RU" sz="6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0" i="0" u="none" strike="noStrike" cap="none" spc="0">
                          <a:ln>
                            <a:noFill/>
                          </a:ln>
                          <a:solidFill>
                            <a:prstClr val="black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ru-RU" sz="1800" b="0" i="0" u="none" strike="noStrike" cap="none" spc="0">
                        <a:ln>
                          <a:noFill/>
                        </a:ln>
                        <a:solidFill>
                          <a:prstClr val="black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  <a:r>
                        <a:rPr lang="en-US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8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171290">
                <a:tc>
                  <a:txBody>
                    <a:bodyPr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700" b="1"/>
                        <a:t>Декабрь </a:t>
                      </a:r>
                      <a:r>
                        <a:rPr lang="ru-RU" sz="700" b="1"/>
                        <a:t>2025 г.</a:t>
                      </a:r>
                      <a:endParaRPr lang="ru-RU" sz="6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580" marR="3580" marT="358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0" i="0" u="none" strike="noStrike" cap="none" spc="0">
                          <a:ln>
                            <a:noFill/>
                          </a:ln>
                          <a:solidFill>
                            <a:prstClr val="black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lang="ru-RU" sz="1800" b="0" i="0" u="none" strike="noStrike" cap="none" spc="0">
                        <a:ln>
                          <a:noFill/>
                        </a:ln>
                        <a:solidFill>
                          <a:prstClr val="black"/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  <a:r>
                        <a:rPr lang="en-US" sz="800" b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800" b="1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 bwMode="auto">
          <a:xfrm>
            <a:off x="2425700" y="3967"/>
            <a:ext cx="334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 sz="2000" b="1" i="0" u="none" strike="noStrike">
                <a:solidFill>
                  <a:prstClr val="black"/>
                </a:solidFill>
                <a:latin typeface="Times New Roman"/>
                <a:ea typeface="+mn-ea"/>
                <a:cs typeface="Times New Roman"/>
              </a:defRPr>
            </a:pPr>
            <a:r>
              <a:rPr lang="ru-RU" sz="900" b="1">
                <a:solidFill>
                  <a:srgbClr val="11437F"/>
                </a:solidFill>
                <a:latin typeface="+mj-lt"/>
                <a:cs typeface="Arial"/>
              </a:rPr>
              <a:t>Динамика </a:t>
            </a:r>
            <a:r>
              <a:rPr lang="ru-RU" sz="900" b="1">
                <a:solidFill>
                  <a:srgbClr val="11437F"/>
                </a:solidFill>
                <a:latin typeface="+mj-lt"/>
                <a:cs typeface="Arial"/>
              </a:rPr>
              <a:t>численности в ППО ОПС </a:t>
            </a:r>
            <a:r>
              <a:rPr lang="ru-RU" sz="900" b="1">
                <a:solidFill>
                  <a:srgbClr val="11437F"/>
                </a:solidFill>
                <a:latin typeface="+mj-lt"/>
                <a:cs typeface="Arial"/>
              </a:rPr>
              <a:t>казначеев России</a:t>
            </a:r>
            <a:endParaRPr lang="ru-RU" sz="900" b="1">
              <a:solidFill>
                <a:srgbClr val="11437F"/>
              </a:solidFill>
              <a:latin typeface="+mj-lt"/>
              <a:cs typeface="Arial"/>
            </a:endParaRPr>
          </a:p>
          <a:p>
            <a:pPr algn="r">
              <a:defRPr sz="2000" b="1" i="0" u="none" strike="noStrike">
                <a:solidFill>
                  <a:prstClr val="black"/>
                </a:solidFill>
                <a:latin typeface="Times New Roman"/>
                <a:ea typeface="+mn-ea"/>
                <a:cs typeface="Times New Roman"/>
              </a:defRPr>
            </a:pPr>
            <a:r>
              <a:rPr lang="ru-RU" sz="900" b="1">
                <a:solidFill>
                  <a:srgbClr val="11437F"/>
                </a:solidFill>
                <a:latin typeface="+mj-lt"/>
                <a:cs typeface="Arial"/>
              </a:rPr>
              <a:t>в УФК </a:t>
            </a:r>
            <a:r>
              <a:rPr lang="ru-RU" sz="900" b="1">
                <a:solidFill>
                  <a:srgbClr val="11437F"/>
                </a:solidFill>
                <a:latin typeface="+mj-lt"/>
                <a:cs typeface="Arial"/>
              </a:rPr>
              <a:t>по Забайкальскому краю за </a:t>
            </a:r>
            <a:r>
              <a:rPr lang="ru-RU" sz="900" b="1">
                <a:solidFill>
                  <a:srgbClr val="11437F"/>
                </a:solidFill>
                <a:latin typeface="+mj-lt"/>
                <a:cs typeface="Arial"/>
              </a:rPr>
              <a:t>2025 </a:t>
            </a:r>
            <a:r>
              <a:rPr lang="ru-RU" sz="900" b="1">
                <a:solidFill>
                  <a:srgbClr val="11437F"/>
                </a:solidFill>
                <a:latin typeface="+mj-lt"/>
                <a:cs typeface="Arial"/>
              </a:rPr>
              <a:t>год, чел.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 bwMode="auto">
          <a:xfrm>
            <a:off x="2322476" y="-4203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900" b="1" i="0" u="none" strike="noStrike">
                <a:solidFill>
                  <a:srgbClr val="11437F"/>
                </a:solidFill>
                <a:latin typeface="+mj-lt"/>
                <a:cs typeface="Arial"/>
              </a:defRPr>
            </a:lvl1pPr>
          </a:lstStyle>
          <a:p>
            <a:pPr>
              <a:defRPr/>
            </a:pPr>
            <a:r>
              <a:rPr lang="ru-RU"/>
              <a:t>Динамика численности в ППО ОПС казначеев России</a:t>
            </a:r>
            <a:endParaRPr/>
          </a:p>
          <a:p>
            <a:pPr>
              <a:defRPr/>
            </a:pPr>
            <a:r>
              <a:rPr lang="ru-RU"/>
              <a:t>в УФК по Забайкальскому краю за </a:t>
            </a:r>
            <a:r>
              <a:rPr lang="ru-RU"/>
              <a:t>2025 </a:t>
            </a:r>
            <a:r>
              <a:rPr lang="ru-RU"/>
              <a:t>год, чел.</a:t>
            </a:r>
            <a:endParaRPr/>
          </a:p>
        </p:txBody>
      </p:sp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l="0" t="0" r="61105" b="0"/>
          <a:stretch/>
        </p:blipFill>
        <p:spPr bwMode="auto">
          <a:xfrm>
            <a:off x="139700" y="43319"/>
            <a:ext cx="357605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435142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ППО в Управление Федерального казначейства</a:t>
            </a:r>
            <a:endParaRPr/>
          </a:p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1619573" y="2625844"/>
            <a:ext cx="1694054" cy="292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650">
                <a:cs typeface="Times New Roman"/>
              </a:rPr>
              <a:t>За </a:t>
            </a:r>
            <a:r>
              <a:rPr lang="ru-RU" sz="650">
                <a:cs typeface="Times New Roman"/>
              </a:rPr>
              <a:t>2025 </a:t>
            </a:r>
            <a:r>
              <a:rPr lang="ru-RU" sz="650">
                <a:cs typeface="Times New Roman"/>
              </a:rPr>
              <a:t>год </a:t>
            </a:r>
            <a:r>
              <a:rPr lang="ru-RU" sz="650">
                <a:cs typeface="Times New Roman"/>
              </a:rPr>
              <a:t>численность Профсоюза  уменьшилась </a:t>
            </a:r>
            <a:r>
              <a:rPr lang="ru-RU" sz="650">
                <a:cs typeface="Times New Roman"/>
              </a:rPr>
              <a:t>на </a:t>
            </a:r>
            <a:r>
              <a:rPr lang="ru-RU" sz="650" b="1">
                <a:cs typeface="Times New Roman"/>
              </a:rPr>
              <a:t>20</a:t>
            </a:r>
            <a:r>
              <a:rPr lang="ru-RU" sz="650">
                <a:cs typeface="Times New Roman"/>
              </a:rPr>
              <a:t> человек</a:t>
            </a:r>
            <a:endParaRPr lang="ru-RU" sz="650">
              <a:cs typeface="Times New Roman"/>
            </a:endParaRPr>
          </a:p>
        </p:txBody>
      </p:sp>
      <p:graphicFrame>
        <p:nvGraphicFramePr>
          <p:cNvPr id="15" name="Диаграмма 14"/>
          <p:cNvGraphicFramePr>
            <a:graphicFrameLocks xmlns:a="http://schemas.openxmlformats.org/drawingml/2006/main"/>
          </p:cNvGraphicFramePr>
          <p:nvPr/>
        </p:nvGraphicFramePr>
        <p:xfrm>
          <a:off x="1663700" y="508655"/>
          <a:ext cx="4102099" cy="1956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Скругленный прямоугольник 2"/>
          <p:cNvSpPr/>
          <p:nvPr/>
        </p:nvSpPr>
        <p:spPr bwMode="auto">
          <a:xfrm flipH="1">
            <a:off x="1662883" y="522345"/>
            <a:ext cx="36000" cy="25560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TextBox 17"/>
          <p:cNvSpPr txBox="1"/>
          <p:nvPr/>
        </p:nvSpPr>
        <p:spPr bwMode="auto">
          <a:xfrm>
            <a:off x="139699" y="509616"/>
            <a:ext cx="1525079" cy="62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700">
                <a:cs typeface="Times New Roman"/>
              </a:rPr>
              <a:t>На 01.03.2026 года численность Профсоюза 457</a:t>
            </a:r>
            <a:r>
              <a:rPr lang="en-US" sz="700">
                <a:cs typeface="Times New Roman"/>
              </a:rPr>
              <a:t> </a:t>
            </a:r>
            <a:r>
              <a:rPr lang="ru-RU" sz="700">
                <a:cs typeface="Times New Roman"/>
              </a:rPr>
              <a:t>человек,</a:t>
            </a:r>
            <a:endParaRPr/>
          </a:p>
          <a:p>
            <a:pPr algn="ctr">
              <a:defRPr/>
            </a:pPr>
            <a:r>
              <a:rPr lang="ru-RU" sz="700">
                <a:cs typeface="Times New Roman"/>
              </a:rPr>
              <a:t>что составляет 100% от общей численности сотрудников Управления</a:t>
            </a:r>
            <a:endParaRPr lang="ru-RU" sz="700">
              <a:cs typeface="Times New Roman"/>
            </a:endParaRPr>
          </a:p>
        </p:txBody>
      </p:sp>
      <p:graphicFrame>
        <p:nvGraphicFramePr>
          <p:cNvPr id="6" name="Диаграмма 5"/>
          <p:cNvGraphicFramePr>
            <a:graphicFrameLocks xmlns:a="http://schemas.openxmlformats.org/drawingml/2006/main"/>
          </p:cNvGraphicFramePr>
          <p:nvPr/>
        </p:nvGraphicFramePr>
        <p:xfrm>
          <a:off x="-60660" y="887548"/>
          <a:ext cx="2297469" cy="1944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Стрелка вправо 16"/>
          <p:cNvSpPr/>
          <p:nvPr/>
        </p:nvSpPr>
        <p:spPr bwMode="auto">
          <a:xfrm>
            <a:off x="3263899" y="2716606"/>
            <a:ext cx="144000" cy="360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TextBox 13"/>
          <p:cNvSpPr txBox="1"/>
          <p:nvPr/>
        </p:nvSpPr>
        <p:spPr bwMode="auto">
          <a:xfrm>
            <a:off x="3407899" y="2555399"/>
            <a:ext cx="22944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/>
              <a:buChar char="ü"/>
              <a:defRPr/>
            </a:pPr>
            <a:r>
              <a:rPr lang="ru-RU" sz="650">
                <a:cs typeface="Times New Roman"/>
              </a:rPr>
              <a:t>Вступили </a:t>
            </a:r>
            <a:r>
              <a:rPr lang="ru-RU" sz="650">
                <a:cs typeface="Times New Roman"/>
              </a:rPr>
              <a:t>в Профсоюз </a:t>
            </a:r>
            <a:r>
              <a:rPr lang="ru-RU" sz="650" b="1">
                <a:cs typeface="Times New Roman"/>
              </a:rPr>
              <a:t>19</a:t>
            </a:r>
            <a:r>
              <a:rPr lang="ru-RU" sz="650">
                <a:cs typeface="Times New Roman"/>
              </a:rPr>
              <a:t> человек</a:t>
            </a:r>
            <a:endParaRPr/>
          </a:p>
          <a:p>
            <a:pPr>
              <a:defRPr/>
            </a:pPr>
            <a:endParaRPr lang="ru-RU" sz="400">
              <a:cs typeface="Times New Roman"/>
            </a:endParaRPr>
          </a:p>
          <a:p>
            <a:pPr marL="171450" indent="-171450">
              <a:buFont typeface="Wingdings"/>
              <a:buChar char="ü"/>
              <a:defRPr/>
            </a:pPr>
            <a:r>
              <a:rPr lang="ru-RU" sz="650">
                <a:cs typeface="Times New Roman"/>
              </a:rPr>
              <a:t>Вышли из Профсоюза </a:t>
            </a:r>
            <a:r>
              <a:rPr lang="ru-RU" sz="650" b="1">
                <a:cs typeface="Times New Roman"/>
              </a:rPr>
              <a:t>39</a:t>
            </a:r>
            <a:r>
              <a:rPr lang="ru-RU" sz="650">
                <a:cs typeface="Times New Roman"/>
              </a:rPr>
              <a:t> человек, из них:</a:t>
            </a:r>
            <a:endParaRPr/>
          </a:p>
          <a:p>
            <a:pPr>
              <a:defRPr/>
            </a:pPr>
            <a:r>
              <a:rPr lang="ru-RU" sz="650">
                <a:cs typeface="Times New Roman"/>
              </a:rPr>
              <a:t>         - увольнение по собственному желанию – </a:t>
            </a:r>
            <a:r>
              <a:rPr lang="en-US" sz="650" b="1">
                <a:cs typeface="Times New Roman"/>
              </a:rPr>
              <a:t>29</a:t>
            </a:r>
            <a:endParaRPr lang="ru-RU" sz="650" b="1">
              <a:cs typeface="Times New Roman"/>
            </a:endParaRPr>
          </a:p>
          <a:p>
            <a:pPr>
              <a:defRPr/>
            </a:pPr>
            <a:r>
              <a:rPr lang="ru-RU" sz="650">
                <a:cs typeface="Times New Roman"/>
              </a:rPr>
              <a:t>         - увольнение в связи с выходом на пенсию – </a:t>
            </a:r>
            <a:r>
              <a:rPr lang="en-US" sz="650" b="1">
                <a:cs typeface="Times New Roman"/>
              </a:rPr>
              <a:t>10</a:t>
            </a:r>
            <a:endParaRPr lang="ru-RU" sz="200"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6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6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 bwMode="auto">
          <a:xfrm>
            <a:off x="2120899" y="0"/>
            <a:ext cx="3628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endParaRPr lang="ru-RU" sz="900" b="1">
              <a:solidFill>
                <a:srgbClr val="11437F"/>
              </a:solidFill>
              <a:latin typeface="+mj-lt"/>
              <a:cs typeface="Arial"/>
            </a:endParaRPr>
          </a:p>
          <a:p>
            <a:pPr algn="r">
              <a:defRPr/>
            </a:pPr>
            <a:r>
              <a:rPr lang="ru-RU" sz="900" b="1">
                <a:solidFill>
                  <a:srgbClr val="11437F"/>
                </a:solidFill>
                <a:latin typeface="+mj-lt"/>
                <a:cs typeface="Arial"/>
              </a:rPr>
              <a:t>Смета доходов и расходов</a:t>
            </a:r>
            <a:endParaRPr lang="ru-RU" sz="900">
              <a:solidFill>
                <a:srgbClr val="11437F"/>
              </a:solidFill>
              <a:latin typeface="+mj-lt"/>
              <a:cs typeface="Arial"/>
            </a:endParaRPr>
          </a:p>
        </p:txBody>
      </p:sp>
      <p:graphicFrame>
        <p:nvGraphicFramePr>
          <p:cNvPr id="3" name="Таблица 2"/>
          <p:cNvGraphicFramePr>
            <a:graphicFrameLocks xmlns:a="http://schemas.openxmlformats.org/drawingml/2006/main" noGrp="1"/>
          </p:cNvGraphicFramePr>
          <p:nvPr/>
        </p:nvGraphicFramePr>
        <p:xfrm>
          <a:off x="749299" y="427992"/>
          <a:ext cx="4800115" cy="2807631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1890000"/>
                <a:gridCol w="900000"/>
                <a:gridCol w="900000"/>
                <a:gridCol w="897215"/>
              </a:tblGrid>
              <a:tr h="29985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>
                          <a:solidFill>
                            <a:srgbClr val="11437F"/>
                          </a:solidFill>
                        </a:rPr>
                        <a:t>Наименование разделов, статей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  <a:round/>
                    </a:lnR>
                    <a:lnT w="3175" algn="ctr">
                      <a:noFill/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>
                          <a:solidFill>
                            <a:srgbClr val="002060"/>
                          </a:solidFill>
                        </a:rPr>
                        <a:t>2023 факт,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700">
                          <a:solidFill>
                            <a:srgbClr val="002060"/>
                          </a:solidFill>
                        </a:rPr>
                        <a:t>тыс. руб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3174" algn="ctr">
                      <a:noFill/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>
                          <a:solidFill>
                            <a:srgbClr val="11437F"/>
                          </a:solidFill>
                        </a:rPr>
                        <a:t>2024 факт,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700">
                          <a:solidFill>
                            <a:srgbClr val="11437F"/>
                          </a:solidFill>
                        </a:rPr>
                        <a:t>тыс. руб.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3175" algn="ctr">
                      <a:noFill/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>
                          <a:solidFill>
                            <a:srgbClr val="11437F"/>
                          </a:solidFill>
                        </a:rPr>
                        <a:t>2025 факт,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700">
                          <a:solidFill>
                            <a:srgbClr val="11437F"/>
                          </a:solidFill>
                        </a:rPr>
                        <a:t>тыс. руб.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  <a:round/>
                    </a:lnR>
                    <a:lnT w="3175" algn="ctr">
                      <a:noFill/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1142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Остаток на начало года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700" b="1">
                          <a:solidFill>
                            <a:srgbClr val="00B050"/>
                          </a:solidFill>
                          <a:cs typeface="Times New Roman"/>
                        </a:rPr>
                        <a:t>75,42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rgbClr val="00B050"/>
                          </a:solidFill>
                          <a:cs typeface="Times New Roman"/>
                        </a:rPr>
                        <a:t>696,02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rgbClr val="00B050"/>
                          </a:solidFill>
                          <a:cs typeface="Times New Roman"/>
                        </a:rPr>
                        <a:t>362,55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0115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Доходы – всего: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700" b="1">
                          <a:solidFill>
                            <a:schemeClr val="tx1"/>
                          </a:solidFill>
                          <a:cs typeface="Times New Roman"/>
                        </a:rPr>
                        <a:t>5 079,65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cs typeface="Times New Roman"/>
                        </a:rPr>
                        <a:t>5 135,78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cs typeface="Times New Roman"/>
                        </a:rPr>
                        <a:t>5 228,57</a:t>
                      </a:r>
                      <a:endParaRPr sz="700" b="1">
                        <a:highlight>
                          <a:srgbClr val="FFFF00"/>
                        </a:highlight>
                        <a:cs typeface="Times New Roman"/>
                      </a:endParaRPr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0878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Членские взносы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700" b="1">
                          <a:solidFill>
                            <a:schemeClr val="tx1"/>
                          </a:solidFill>
                          <a:cs typeface="Times New Roman"/>
                        </a:rPr>
                        <a:t>5 079,65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  <a:round/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cs typeface="Times New Roman"/>
                        </a:rPr>
                        <a:t>5 135,78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cs typeface="Times New Roman"/>
                        </a:rPr>
                        <a:t>5 228,57</a:t>
                      </a:r>
                      <a:endParaRPr sz="700" b="1">
                        <a:highlight>
                          <a:srgbClr val="FFFF00"/>
                        </a:highlight>
                        <a:cs typeface="Times New Roman"/>
                      </a:endParaRPr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0115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Прочие поступления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700" b="1">
                          <a:solidFill>
                            <a:schemeClr val="tx1"/>
                          </a:solidFill>
                          <a:cs typeface="Times New Roman"/>
                        </a:rPr>
                        <a:t>0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cs typeface="Times New Roman"/>
                        </a:rPr>
                        <a:t>0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cs typeface="Times New Roman"/>
                        </a:rPr>
                        <a:t>0</a:t>
                      </a:r>
                      <a:endParaRPr sz="700" b="1">
                        <a:highlight>
                          <a:srgbClr val="FFFF00"/>
                        </a:highlight>
                        <a:cs typeface="Times New Roman"/>
                      </a:endParaRPr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  <a:round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0115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Расходы – всего: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700" b="1">
                          <a:solidFill>
                            <a:schemeClr val="tx1"/>
                          </a:solidFill>
                          <a:cs typeface="Times New Roman"/>
                        </a:rPr>
                        <a:t>4 459,06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cs typeface="Times New Roman"/>
                        </a:rPr>
                        <a:t>5 435,94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cs typeface="Times New Roman"/>
                        </a:rPr>
                        <a:t>5 002,69</a:t>
                      </a:r>
                      <a:endParaRPr sz="700" b="1">
                        <a:highlight>
                          <a:srgbClr val="FFFF00"/>
                        </a:highlight>
                        <a:cs typeface="Times New Roman"/>
                      </a:endParaRPr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0610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Расходы на социально-культурную сферу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  <a:round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700" b="1">
                          <a:solidFill>
                            <a:schemeClr val="tx1"/>
                          </a:solidFill>
                          <a:cs typeface="Times New Roman"/>
                        </a:rPr>
                        <a:t>2 198,2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cs typeface="Times New Roman"/>
                        </a:rPr>
                        <a:t>2 556,64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cs typeface="Times New Roman"/>
                        </a:rPr>
                        <a:t>2 107,15</a:t>
                      </a:r>
                      <a:endParaRPr sz="700" b="1">
                        <a:highlight>
                          <a:srgbClr val="FFFF00"/>
                        </a:highlight>
                        <a:cs typeface="Times New Roman"/>
                      </a:endParaRPr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0115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Материальная помощь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  <a:round/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700" b="1">
                          <a:solidFill>
                            <a:schemeClr val="tx1"/>
                          </a:solidFill>
                          <a:cs typeface="Times New Roman"/>
                        </a:rPr>
                        <a:t>557,78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  <a:round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cs typeface="Times New Roman"/>
                        </a:rPr>
                        <a:t>864,29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cs typeface="Times New Roman"/>
                        </a:rPr>
                        <a:t>976,1</a:t>
                      </a:r>
                      <a:endParaRPr sz="700" b="1">
                        <a:highlight>
                          <a:srgbClr val="FFFF00"/>
                        </a:highlight>
                        <a:cs typeface="Times New Roman"/>
                      </a:endParaRPr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1600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Организационные и другие расходы (общепроф. деятельность, хозрасходы, премирование профактива)</a:t>
                      </a:r>
                      <a:endParaRPr/>
                    </a:p>
                  </a:txBody>
                  <a:tcPr anchor="ctr">
                    <a:lnL w="3175" algn="ctr">
                      <a:noFill/>
                      <a:round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  <a:round/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700" b="1">
                          <a:solidFill>
                            <a:schemeClr val="tx1"/>
                          </a:solidFill>
                          <a:cs typeface="Times New Roman"/>
                        </a:rPr>
                        <a:t>1 104,02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cs typeface="Times New Roman"/>
                        </a:rPr>
                        <a:t>1 279,18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  <a:round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  <a:round/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cs typeface="Times New Roman"/>
                        </a:rPr>
                        <a:t>1 102,3</a:t>
                      </a:r>
                      <a:endParaRPr sz="700" b="1">
                        <a:highlight>
                          <a:srgbClr val="FFFF00"/>
                        </a:highlight>
                        <a:cs typeface="Times New Roman"/>
                      </a:endParaRPr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1383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Расходы на СВО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700" b="1">
                          <a:solidFill>
                            <a:schemeClr val="tx1"/>
                          </a:solidFill>
                          <a:cs typeface="Times New Roman"/>
                        </a:rPr>
                        <a:t>599,05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chemeClr val="tx1"/>
                          </a:solidFill>
                          <a:cs typeface="Times New Roman"/>
                        </a:rPr>
                        <a:t>769,14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chemeClr val="tx1"/>
                          </a:solidFill>
                          <a:cs typeface="Times New Roman"/>
                        </a:rPr>
                        <a:t>817,14</a:t>
                      </a:r>
                      <a:endParaRPr sz="700"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cs typeface="Times New Roman"/>
                      </a:endParaRPr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1383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Остаток на конец года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700" b="1">
                          <a:solidFill>
                            <a:srgbClr val="00B050"/>
                          </a:solidFill>
                          <a:cs typeface="Times New Roman"/>
                        </a:rPr>
                        <a:t>696,02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rgbClr val="00B050"/>
                          </a:solidFill>
                          <a:cs typeface="Times New Roman"/>
                        </a:rPr>
                        <a:t>362,55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700" b="1">
                          <a:solidFill>
                            <a:srgbClr val="00B050"/>
                          </a:solidFill>
                          <a:cs typeface="Times New Roman"/>
                        </a:rPr>
                        <a:t>587,16</a:t>
                      </a:r>
                      <a:endParaRPr sz="700" b="1">
                        <a:solidFill>
                          <a:srgbClr val="00B050"/>
                        </a:solidFill>
                        <a:highlight>
                          <a:srgbClr val="FFFF00"/>
                        </a:highlight>
                        <a:cs typeface="Times New Roman"/>
                      </a:endParaRPr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l="0" t="0" r="61105" b="0"/>
          <a:stretch/>
        </p:blipFill>
        <p:spPr bwMode="auto">
          <a:xfrm>
            <a:off x="139700" y="43319"/>
            <a:ext cx="357605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444500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ППО в Управление Федерального казначейства</a:t>
            </a:r>
            <a:endParaRPr/>
          </a:p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  <a:endParaRPr/>
          </a:p>
        </p:txBody>
      </p:sp>
      <p:pic>
        <p:nvPicPr>
          <p:cNvPr id="11" name="Picture 3" descr="E:\Коллегия 7-8 декабря 2016\Задачи\3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64501" y="1393825"/>
            <a:ext cx="508001" cy="533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 bwMode="auto">
          <a:xfrm>
            <a:off x="2120899" y="0"/>
            <a:ext cx="3628985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endParaRPr lang="ru-RU" sz="1050" b="1">
              <a:solidFill>
                <a:srgbClr val="11437F"/>
              </a:solidFill>
              <a:latin typeface="+mj-lt"/>
              <a:cs typeface="Arial"/>
            </a:endParaRPr>
          </a:p>
          <a:p>
            <a:pPr algn="r">
              <a:defRPr/>
            </a:pPr>
            <a:r>
              <a:rPr lang="ru-RU" sz="900" b="1">
                <a:solidFill>
                  <a:srgbClr val="11437F"/>
                </a:solidFill>
                <a:latin typeface="+mj-lt"/>
                <a:cs typeface="Arial"/>
              </a:rPr>
              <a:t>Выплаты членам Профсоюза</a:t>
            </a:r>
            <a:endParaRPr lang="ru-RU" sz="900">
              <a:solidFill>
                <a:srgbClr val="11437F"/>
              </a:solidFill>
              <a:latin typeface="+mj-lt"/>
              <a:cs typeface="Arial"/>
            </a:endParaRPr>
          </a:p>
        </p:txBody>
      </p:sp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l="0" t="0" r="61105" b="0"/>
          <a:stretch/>
        </p:blipFill>
        <p:spPr bwMode="auto">
          <a:xfrm>
            <a:off x="139700" y="43319"/>
            <a:ext cx="357605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444500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ППО в Управление Федерального казначейства</a:t>
            </a:r>
            <a:endParaRPr/>
          </a:p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67247" y="708024"/>
            <a:ext cx="1780396" cy="1886815"/>
          </a:xfrm>
          <a:prstGeom prst="rect">
            <a:avLst/>
          </a:prstGeom>
        </p:spPr>
        <p:txBody>
          <a:bodyPr wrap="square" lIns="57656" tIns="28827" rIns="57656" bIns="28827">
            <a:spAutoFit/>
          </a:bodyPr>
          <a:lstStyle/>
          <a:p>
            <a:pPr algn="ctr">
              <a:defRPr/>
            </a:pPr>
            <a:r>
              <a:rPr lang="ru-RU" sz="800" b="1" i="1">
                <a:solidFill>
                  <a:srgbClr val="0070C0"/>
                </a:solidFill>
              </a:rPr>
              <a:t>Выплаты членам Профсоюза  производятся на основании</a:t>
            </a:r>
            <a:endParaRPr sz="800" b="1"/>
          </a:p>
          <a:p>
            <a:pPr algn="ctr">
              <a:defRPr/>
            </a:pPr>
            <a:r>
              <a:rPr lang="ru-RU" sz="800" b="1" i="1">
                <a:solidFill>
                  <a:srgbClr val="0070C0"/>
                </a:solidFill>
              </a:rPr>
              <a:t>«Положения о порядке и условиях оказания материальной помощи членам  Первичной профсоюзной организации Общероссийского профессионального союза казначеев России в Управлении Федерального казначейства по Забайкальскому краю», утвержденного Протоколом ИК ППО ОПС казначеев в УФК по Забайкальскому краю </a:t>
            </a:r>
            <a:endParaRPr sz="800" b="1"/>
          </a:p>
          <a:p>
            <a:pPr algn="ctr">
              <a:defRPr/>
            </a:pPr>
            <a:r>
              <a:rPr lang="ru-RU" sz="800" b="1" i="1">
                <a:solidFill>
                  <a:srgbClr val="0070C0"/>
                </a:solidFill>
              </a:rPr>
              <a:t>от 15.01.2024 № 1</a:t>
            </a:r>
            <a:endParaRPr sz="800" b="1" i="1">
              <a:solidFill>
                <a:srgbClr val="0070C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264540" y="2670737"/>
            <a:ext cx="381303" cy="38130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3706791" y="2594840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</p:pic>
      <p:graphicFrame>
        <p:nvGraphicFramePr>
          <p:cNvPr id="1667074825" name="Таблица 2"/>
          <p:cNvGraphicFramePr>
            <a:graphicFrameLocks xmlns:a="http://schemas.openxmlformats.org/drawingml/2006/main"/>
          </p:cNvGraphicFramePr>
          <p:nvPr/>
        </p:nvGraphicFramePr>
        <p:xfrm>
          <a:off x="629982" y="479424"/>
          <a:ext cx="2633613" cy="246888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1447799"/>
                <a:gridCol w="609599"/>
                <a:gridCol w="573038"/>
              </a:tblGrid>
              <a:tr h="1524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650">
                          <a:solidFill>
                            <a:srgbClr val="11437F"/>
                          </a:solidFill>
                        </a:rPr>
                        <a:t>Вид выплаты, руб.</a:t>
                      </a:r>
                      <a:endParaRPr/>
                    </a:p>
                  </a:txBody>
                  <a:tcPr anchor="ctr">
                    <a:lnL w="3174" algn="ctr">
                      <a:noFill/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3174" algn="ctr">
                      <a:noFill/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650">
                          <a:solidFill>
                            <a:schemeClr val="tx2"/>
                          </a:solidFill>
                        </a:rPr>
                        <a:t>2024</a:t>
                      </a:r>
                      <a:endParaRPr sz="65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3174" algn="ctr">
                      <a:noFill/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650">
                          <a:solidFill>
                            <a:srgbClr val="11437F"/>
                          </a:solidFill>
                        </a:rPr>
                        <a:t>2025</a:t>
                      </a:r>
                      <a:endParaRPr/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3174" algn="ctr">
                      <a:noFill/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0712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6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Рождение ребенка</a:t>
                      </a:r>
                      <a:endParaRPr/>
                    </a:p>
                  </a:txBody>
                  <a:tcPr anchor="ctr">
                    <a:lnL w="3174" algn="ctr">
                      <a:noFill/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</a:rPr>
                        <a:t>45 000</a:t>
                      </a:r>
                      <a:endParaRPr sz="650" b="1">
                        <a:solidFill>
                          <a:schemeClr val="tx1"/>
                        </a:solidFill>
                        <a:cs typeface="Times New Roman"/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  <a:cs typeface="Times New Roman"/>
                        </a:rPr>
                        <a:t>15 000</a:t>
                      </a:r>
                      <a:endParaRPr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3872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6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Вступление в брак</a:t>
                      </a:r>
                      <a:endParaRPr/>
                    </a:p>
                  </a:txBody>
                  <a:tcPr anchor="ctr">
                    <a:lnL w="3174" algn="ctr">
                      <a:noFill/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</a:rPr>
                        <a:t>15 000</a:t>
                      </a:r>
                      <a:endParaRPr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  <a:cs typeface="Times New Roman"/>
                        </a:rPr>
                        <a:t>15 000</a:t>
                      </a:r>
                      <a:endParaRPr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0712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6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Первый класс</a:t>
                      </a:r>
                      <a:endParaRPr/>
                    </a:p>
                  </a:txBody>
                  <a:tcPr anchor="ctr">
                    <a:lnL w="3174" algn="ctr">
                      <a:noFill/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</a:rPr>
                        <a:t>7 000</a:t>
                      </a:r>
                      <a:endParaRPr sz="650" b="1">
                        <a:solidFill>
                          <a:schemeClr val="tx1"/>
                        </a:solidFill>
                        <a:cs typeface="Times New Roman"/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  <a:cs typeface="Times New Roman"/>
                        </a:rPr>
                        <a:t>12 000</a:t>
                      </a:r>
                      <a:endParaRPr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0712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6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Выпускной</a:t>
                      </a:r>
                      <a:endParaRPr/>
                    </a:p>
                  </a:txBody>
                  <a:tcPr anchor="ctr">
                    <a:lnL w="3174" algn="ctr">
                      <a:noFill/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</a:rPr>
                        <a:t>27 000</a:t>
                      </a:r>
                      <a:endParaRPr sz="650" b="1">
                        <a:solidFill>
                          <a:schemeClr val="tx1"/>
                        </a:solidFill>
                        <a:cs typeface="Times New Roman"/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  <a:cs typeface="Times New Roman"/>
                        </a:rPr>
                        <a:t>17 000</a:t>
                      </a:r>
                      <a:endParaRPr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0712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6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Юбилей члена профсоюза</a:t>
                      </a:r>
                      <a:endParaRPr/>
                    </a:p>
                  </a:txBody>
                  <a:tcPr anchor="ctr">
                    <a:lnL w="3174" algn="ctr">
                      <a:noFill/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</a:rPr>
                        <a:t>154 000</a:t>
                      </a:r>
                      <a:endParaRPr sz="650" b="1">
                        <a:solidFill>
                          <a:schemeClr val="tx1"/>
                        </a:solidFill>
                        <a:cs typeface="Times New Roman"/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  <a:cs typeface="Times New Roman"/>
                        </a:rPr>
                        <a:t>143 500</a:t>
                      </a:r>
                      <a:endParaRPr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0712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6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Выход на заслуженный отдых</a:t>
                      </a:r>
                      <a:endParaRPr/>
                    </a:p>
                  </a:txBody>
                  <a:tcPr anchor="ctr">
                    <a:lnL w="3174" algn="ctr">
                      <a:noFill/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</a:rPr>
                        <a:t>24 000</a:t>
                      </a:r>
                      <a:endParaRPr sz="650" b="1">
                        <a:solidFill>
                          <a:schemeClr val="tx1"/>
                        </a:solidFill>
                        <a:cs typeface="Times New Roman"/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  <a:cs typeface="Times New Roman"/>
                        </a:rPr>
                        <a:t>30 000</a:t>
                      </a:r>
                      <a:endParaRPr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0712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600" b="1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/>
                        </a:rPr>
                        <a:t>Компенсация лечения</a:t>
                      </a:r>
                      <a:endParaRPr/>
                    </a:p>
                  </a:txBody>
                  <a:tcPr anchor="ctr">
                    <a:lnL w="3174" algn="ctr">
                      <a:noFill/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</a:rPr>
                        <a:t>222 831</a:t>
                      </a:r>
                      <a:endParaRPr sz="650" b="1">
                        <a:solidFill>
                          <a:schemeClr val="tx1"/>
                        </a:solidFill>
                        <a:cs typeface="Times New Roman"/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  <a:cs typeface="Times New Roman"/>
                        </a:rPr>
                        <a:t>345 514</a:t>
                      </a:r>
                      <a:endParaRPr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0712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600" b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Погребение близких родственников</a:t>
                      </a:r>
                      <a:endParaRPr/>
                    </a:p>
                  </a:txBody>
                  <a:tcPr anchor="ctr">
                    <a:lnL w="3174" algn="ctr">
                      <a:noFill/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</a:rPr>
                        <a:t>54 000</a:t>
                      </a:r>
                      <a:endParaRPr sz="650" b="1">
                        <a:solidFill>
                          <a:schemeClr val="tx1"/>
                        </a:solidFill>
                        <a:cs typeface="Times New Roman"/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  <a:cs typeface="Times New Roman"/>
                        </a:rPr>
                        <a:t>34 000</a:t>
                      </a:r>
                      <a:endParaRPr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0712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600" b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Санаторно-курортное лечение</a:t>
                      </a:r>
                      <a:endParaRPr/>
                    </a:p>
                  </a:txBody>
                  <a:tcPr anchor="ctr">
                    <a:lnL w="3174" algn="ctr">
                      <a:noFill/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  <a:cs typeface="Arial"/>
                        </a:rPr>
                        <a:t>230 458</a:t>
                      </a:r>
                      <a:endParaRPr sz="650" b="1">
                        <a:solidFill>
                          <a:schemeClr val="tx1"/>
                        </a:solidFill>
                        <a:cs typeface="Times New Roman"/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  <a:cs typeface="Times New Roman"/>
                        </a:rPr>
                        <a:t>317 082</a:t>
                      </a:r>
                      <a:endParaRPr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0712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600" b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Трудное финансовое положение</a:t>
                      </a:r>
                      <a:endParaRPr/>
                    </a:p>
                  </a:txBody>
                  <a:tcPr anchor="ctr">
                    <a:lnL w="3174" algn="ctr">
                      <a:noFill/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</a:rPr>
                        <a:t>35 000</a:t>
                      </a:r>
                      <a:endParaRPr sz="650" b="1">
                        <a:solidFill>
                          <a:schemeClr val="tx1"/>
                        </a:solidFill>
                        <a:cs typeface="Times New Roman"/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  <a:cs typeface="Times New Roman"/>
                        </a:rPr>
                        <a:t>47 000</a:t>
                      </a:r>
                      <a:endParaRPr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0712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600" b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Итого:</a:t>
                      </a:r>
                      <a:endParaRPr/>
                    </a:p>
                  </a:txBody>
                  <a:tcPr anchor="ctr">
                    <a:lnL w="3174" algn="ctr">
                      <a:noFill/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3174" algn="ctr"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</a:rPr>
                        <a:t>864 289</a:t>
                      </a:r>
                      <a:endParaRPr sz="650" b="1">
                        <a:solidFill>
                          <a:schemeClr val="tx1"/>
                        </a:solidFill>
                        <a:cs typeface="Times New Roman"/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3174" algn="ctr"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650" b="1">
                          <a:solidFill>
                            <a:schemeClr val="tx1"/>
                          </a:solidFill>
                          <a:cs typeface="Times New Roman"/>
                        </a:rPr>
                        <a:t>976 093</a:t>
                      </a:r>
                      <a:endParaRPr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9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3174" algn="ctr">
                      <a:noFill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801931" y="1022765"/>
            <a:ext cx="4543906" cy="195175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ctr">
              <a:defRPr/>
            </a:pPr>
            <a:r>
              <a:rPr lang="ru-RU" sz="900" b="1" i="1">
                <a:solidFill>
                  <a:schemeClr val="tx2">
                    <a:lumMod val="75000"/>
                  </a:schemeClr>
                </a:solidFill>
                <a:cs typeface="Times New Roman"/>
              </a:rPr>
              <a:t>Оказание помощи участникам специальной военной операции</a:t>
            </a:r>
            <a:endParaRPr sz="900"/>
          </a:p>
        </p:txBody>
      </p:sp>
      <p:sp>
        <p:nvSpPr>
          <p:cNvPr id="31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rcRect l="0" t="0" r="60524" b="0"/>
          <a:stretch/>
        </p:blipFill>
        <p:spPr bwMode="auto">
          <a:xfrm>
            <a:off x="139700" y="43319"/>
            <a:ext cx="362953" cy="35990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444500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ППО в Управление Федерального казначейства</a:t>
            </a:r>
            <a:endParaRPr/>
          </a:p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  <a:endParaRPr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687630" y="537232"/>
            <a:ext cx="4772150" cy="442674"/>
          </a:xfrm>
          <a:prstGeom prst="roundRect">
            <a:avLst>
              <a:gd name="adj" fmla="val 16667"/>
            </a:avLst>
          </a:prstGeom>
          <a:ln w="25400" cap="sq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11437F"/>
                </a:solidFill>
                <a:cs typeface="Arial"/>
              </a:rPr>
              <a:t>Благотворительные мероприятия</a:t>
            </a:r>
            <a:endParaRPr/>
          </a:p>
        </p:txBody>
      </p:sp>
      <p:pic>
        <p:nvPicPr>
          <p:cNvPr id="1028" name="Picture 4" descr="J:\!!!ФОТОГРАФИИ\Фото 8 марта 2021\IMG_3702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-21805900" y="-12245974"/>
            <a:ext cx="2260800" cy="1269955"/>
          </a:xfrm>
          <a:prstGeom prst="rect">
            <a:avLst/>
          </a:prstGeom>
          <a:noFill/>
        </p:spPr>
      </p:pic>
      <p:pic>
        <p:nvPicPr>
          <p:cNvPr id="1029" name="Picture 5" descr="J:\!!!ФОТОГРАФИИ\Фото 8 марта 2021\IMG_3702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-21805900" y="-12245974"/>
            <a:ext cx="2260800" cy="1269955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5469" y="530750"/>
            <a:ext cx="511413" cy="511413"/>
          </a:xfrm>
          <a:prstGeom prst="rect">
            <a:avLst/>
          </a:prstGeom>
        </p:spPr>
      </p:pic>
      <p:graphicFrame>
        <p:nvGraphicFramePr>
          <p:cNvPr id="85737552" name="Таблица 2"/>
          <p:cNvGraphicFramePr>
            <a:graphicFrameLocks xmlns:a="http://schemas.openxmlformats.org/drawingml/2006/main"/>
          </p:cNvGraphicFramePr>
          <p:nvPr/>
        </p:nvGraphicFramePr>
        <p:xfrm>
          <a:off x="576881" y="1265891"/>
          <a:ext cx="4610994" cy="192658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1710000"/>
                <a:gridCol w="1620000"/>
                <a:gridCol w="1435419"/>
              </a:tblGrid>
              <a:tr h="258902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rgbClr val="11437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Расходы на СВО</a:t>
                      </a:r>
                      <a:endParaRPr sz="1200">
                        <a:solidFill>
                          <a:srgbClr val="11437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3173" algn="ctr">
                      <a:noFill/>
                    </a:lnL>
                    <a:lnR w="6348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3173" algn="ctr">
                      <a:noFill/>
                    </a:lnT>
                    <a:lnB w="6348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2024</a:t>
                      </a:r>
                      <a:endParaRPr sz="1200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8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8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3173" algn="ctr">
                      <a:noFill/>
                    </a:lnT>
                    <a:lnB w="6348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rgbClr val="11437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2025</a:t>
                      </a:r>
                      <a:endParaRPr sz="1200">
                        <a:solidFill>
                          <a:srgbClr val="11437F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8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8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3173" algn="ctr">
                      <a:noFill/>
                    </a:lnT>
                    <a:lnB w="6348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3749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Общая сумма    взносов, тыс. руб.</a:t>
                      </a:r>
                      <a:endParaRPr sz="1200" b="1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3173" algn="ctr">
                      <a:noFill/>
                    </a:lnL>
                    <a:lnR w="6348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8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8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 u="none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sz="1200" u="none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</a:t>
                      </a:r>
                      <a:r>
                        <a:rPr sz="1200" b="1" i="0" u="none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4 182,43  </a:t>
                      </a:r>
                      <a:endParaRPr sz="1200" u="none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8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8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8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8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sz="1200" u="none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defRPr/>
                      </a:pPr>
                      <a:r>
                        <a:rPr sz="1200" u="none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</a:t>
                      </a:r>
                      <a:r>
                        <a:rPr sz="1200" b="1" i="0" u="none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4 357,14  </a:t>
                      </a:r>
                      <a:endParaRPr sz="1200" u="none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8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8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8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8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3749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20% от общей суммы взносов, тыс. руб.</a:t>
                      </a:r>
                      <a:endParaRPr sz="1200" b="1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3173" algn="ctr">
                      <a:noFill/>
                    </a:lnL>
                    <a:lnR w="6348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8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8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u="none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836,49</a:t>
                      </a:r>
                      <a:endParaRPr sz="1200" b="1" u="none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8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8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8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8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u="none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871,43</a:t>
                      </a:r>
                      <a:endParaRPr sz="1200" b="1" u="none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8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8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8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8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6489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Сумма, тыс. руб.</a:t>
                      </a:r>
                      <a:endParaRPr sz="1200" b="1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3173" algn="ctr">
                      <a:noFill/>
                    </a:lnL>
                    <a:lnR w="6348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8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8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u="none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769,14</a:t>
                      </a:r>
                      <a:endParaRPr sz="1200" b="1" u="none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8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8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8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8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u="none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817,14</a:t>
                      </a:r>
                      <a:endParaRPr sz="1200" b="1" u="none">
                        <a:solidFill>
                          <a:schemeClr val="tx2"/>
                        </a:solidFill>
                        <a:highlight>
                          <a:srgbClr val="FFFF00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8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8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8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8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3749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исполнения</a:t>
                      </a:r>
                      <a:endParaRPr sz="1200" b="1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3173" algn="ctr">
                      <a:noFill/>
                    </a:lnL>
                    <a:lnR w="6348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8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8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u="none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91,9%</a:t>
                      </a:r>
                      <a:endParaRPr sz="1200" b="1" u="none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8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8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8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8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u="none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93%</a:t>
                      </a:r>
                      <a:endParaRPr sz="1200" b="1" u="none">
                        <a:solidFill>
                          <a:schemeClr val="tx2"/>
                        </a:solidFill>
                        <a:highlight>
                          <a:srgbClr val="FFFF00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6348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8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48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48" algn="ctr">
                      <a:solidFill>
                        <a:schemeClr val="bg1">
                          <a:lumMod val="75000"/>
                        </a:schemeClr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l="0" t="0" r="59942" b="0"/>
          <a:stretch/>
        </p:blipFill>
        <p:spPr bwMode="auto"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444500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ППО в Управление Федерального казначейства</a:t>
            </a:r>
            <a:endParaRPr/>
          </a:p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2000396" y="27063"/>
            <a:ext cx="3628985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endParaRPr lang="ru-RU" sz="1050" b="1">
              <a:solidFill>
                <a:srgbClr val="11437F"/>
              </a:solidFill>
              <a:cs typeface="Arial"/>
            </a:endParaRPr>
          </a:p>
          <a:p>
            <a:pPr algn="r">
              <a:defRPr/>
            </a:pPr>
            <a:r>
              <a:rPr lang="ru-RU" sz="900" b="1">
                <a:solidFill>
                  <a:srgbClr val="11437F"/>
                </a:solidFill>
                <a:cs typeface="Arial"/>
              </a:rPr>
              <a:t>Санаторно-курортное лечение</a:t>
            </a:r>
            <a:endParaRPr lang="ru-RU" sz="900">
              <a:solidFill>
                <a:srgbClr val="11437F"/>
              </a:solidFill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6417" y="1165225"/>
            <a:ext cx="1676545" cy="15241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 bwMode="auto">
          <a:xfrm>
            <a:off x="127000" y="266215"/>
            <a:ext cx="1676546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endParaRPr lang="ru-RU" sz="1050" b="1">
              <a:solidFill>
                <a:srgbClr val="11437F"/>
              </a:solidFill>
              <a:cs typeface="Arial"/>
            </a:endParaRPr>
          </a:p>
          <a:p>
            <a:pPr algn="ctr">
              <a:defRPr/>
            </a:pPr>
            <a:r>
              <a:rPr lang="ru-RU" sz="900" b="1">
                <a:solidFill>
                  <a:srgbClr val="11437F"/>
                </a:solidFill>
                <a:cs typeface="Arial"/>
              </a:rPr>
              <a:t>Учебно-оздоровительный центр «Икша», </a:t>
            </a:r>
            <a:endParaRPr/>
          </a:p>
          <a:p>
            <a:pPr algn="ctr">
              <a:defRPr/>
            </a:pPr>
            <a:r>
              <a:rPr lang="ru-RU" sz="900" b="1">
                <a:solidFill>
                  <a:srgbClr val="11437F"/>
                </a:solidFill>
                <a:cs typeface="Arial"/>
              </a:rPr>
              <a:t>Московская обл. г.о. Мытищи </a:t>
            </a:r>
            <a:endParaRPr lang="ru-RU" sz="900">
              <a:solidFill>
                <a:srgbClr val="11437F"/>
              </a:solidFill>
              <a:cs typeface="Arial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rcRect l="1869" t="0" r="15566" b="0"/>
          <a:stretch/>
        </p:blipFill>
        <p:spPr bwMode="auto">
          <a:xfrm>
            <a:off x="1958062" y="1166556"/>
            <a:ext cx="1676400" cy="15228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rcRect l="0" t="19099" r="0" b="12768"/>
          <a:stretch/>
        </p:blipFill>
        <p:spPr bwMode="auto">
          <a:xfrm>
            <a:off x="3888390" y="1165225"/>
            <a:ext cx="1677600" cy="1524000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 bwMode="auto">
          <a:xfrm>
            <a:off x="1958062" y="554755"/>
            <a:ext cx="16764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900" b="1">
                <a:solidFill>
                  <a:srgbClr val="11437F"/>
                </a:solidFill>
                <a:cs typeface="Arial"/>
              </a:rPr>
              <a:t>Санаторий «Южный» </a:t>
            </a:r>
            <a:endParaRPr/>
          </a:p>
          <a:p>
            <a:pPr algn="ctr">
              <a:defRPr/>
            </a:pPr>
            <a:r>
              <a:rPr lang="ru-RU" sz="900" b="1">
                <a:solidFill>
                  <a:srgbClr val="11437F"/>
                </a:solidFill>
                <a:cs typeface="Arial"/>
              </a:rPr>
              <a:t>р. Крым, пгт. Форос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867223" y="565729"/>
            <a:ext cx="168387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900" b="1">
                <a:solidFill>
                  <a:srgbClr val="11437F"/>
                </a:solidFill>
                <a:cs typeface="Arial"/>
              </a:rPr>
              <a:t>Санаторий «Ёлочки»</a:t>
            </a:r>
            <a:endParaRPr/>
          </a:p>
          <a:p>
            <a:pPr algn="ctr">
              <a:defRPr/>
            </a:pPr>
            <a:r>
              <a:rPr lang="ru-RU" sz="900" b="1">
                <a:solidFill>
                  <a:srgbClr val="11437F"/>
                </a:solidFill>
                <a:cs typeface="Arial"/>
              </a:rPr>
              <a:t>Московская обл. </a:t>
            </a:r>
            <a:endParaRPr/>
          </a:p>
          <a:p>
            <a:pPr algn="ctr">
              <a:defRPr/>
            </a:pPr>
            <a:r>
              <a:rPr lang="ru-RU" sz="900" b="1">
                <a:solidFill>
                  <a:srgbClr val="11437F"/>
                </a:solidFill>
                <a:cs typeface="Arial"/>
              </a:rPr>
              <a:t>г. Домодедово</a:t>
            </a:r>
            <a:endParaRPr/>
          </a:p>
          <a:p>
            <a:pPr algn="ctr">
              <a:defRPr/>
            </a:pPr>
            <a:endParaRPr lang="ru-RU" sz="900" b="1">
              <a:solidFill>
                <a:srgbClr val="11437F"/>
              </a:solidFill>
              <a:cs typeface="Arial"/>
            </a:endParaRPr>
          </a:p>
          <a:p>
            <a:pPr algn="ctr">
              <a:defRPr/>
            </a:pPr>
            <a:endParaRPr lang="ru-RU" sz="900" b="1">
              <a:solidFill>
                <a:srgbClr val="11437F"/>
              </a:solidFill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7260137" name="object 2"/>
          <p:cNvSpPr/>
          <p:nvPr/>
        </p:nvSpPr>
        <p:spPr bwMode="auto">
          <a:xfrm flipV="1">
            <a:off x="0" y="250824"/>
            <a:ext cx="5765798" cy="177167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506644384" name="Рисунок 8"/>
          <p:cNvPicPr>
            <a:picLocks noChangeAspect="1"/>
          </p:cNvPicPr>
          <p:nvPr/>
        </p:nvPicPr>
        <p:blipFill>
          <a:blip r:embed="rId2"/>
          <a:srcRect l="0" t="0" r="59942" b="0"/>
          <a:stretch/>
        </p:blipFill>
        <p:spPr bwMode="auto">
          <a:xfrm>
            <a:off x="139700" y="43317"/>
            <a:ext cx="368299" cy="359905"/>
          </a:xfrm>
          <a:prstGeom prst="rect">
            <a:avLst/>
          </a:prstGeom>
        </p:spPr>
      </p:pic>
      <p:sp>
        <p:nvSpPr>
          <p:cNvPr id="60655671" name="TextBox 7"/>
          <p:cNvSpPr txBox="1"/>
          <p:nvPr/>
        </p:nvSpPr>
        <p:spPr bwMode="auto">
          <a:xfrm>
            <a:off x="444499" y="69382"/>
            <a:ext cx="2209799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ППО в Управление Федерального казначейства</a:t>
            </a:r>
            <a:endParaRPr/>
          </a:p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  <a:endParaRPr/>
          </a:p>
        </p:txBody>
      </p:sp>
      <p:sp>
        <p:nvSpPr>
          <p:cNvPr id="1774695687" name="TextBox 14"/>
          <p:cNvSpPr txBox="1"/>
          <p:nvPr/>
        </p:nvSpPr>
        <p:spPr bwMode="auto">
          <a:xfrm>
            <a:off x="2000395" y="27063"/>
            <a:ext cx="3635824" cy="388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endParaRPr lang="ru-RU" sz="1050" b="1">
              <a:solidFill>
                <a:srgbClr val="11437F"/>
              </a:solidFill>
              <a:cs typeface="Arial"/>
            </a:endParaRPr>
          </a:p>
          <a:p>
            <a:pPr algn="r">
              <a:defRPr/>
            </a:pPr>
            <a:r>
              <a:rPr lang="ru-RU" sz="900" b="1">
                <a:solidFill>
                  <a:srgbClr val="11437F"/>
                </a:solidFill>
                <a:cs typeface="Arial"/>
              </a:rPr>
              <a:t>Профсоюзный дисконт</a:t>
            </a:r>
            <a:endParaRPr lang="ru-RU" sz="900">
              <a:solidFill>
                <a:srgbClr val="11437F"/>
              </a:solidFill>
              <a:cs typeface="Arial"/>
            </a:endParaRPr>
          </a:p>
        </p:txBody>
      </p:sp>
      <p:sp>
        <p:nvSpPr>
          <p:cNvPr id="1034140640" name="TextBox 20"/>
          <p:cNvSpPr txBox="1"/>
          <p:nvPr/>
        </p:nvSpPr>
        <p:spPr bwMode="auto">
          <a:xfrm>
            <a:off x="126999" y="266214"/>
            <a:ext cx="1677265" cy="388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endParaRPr lang="ru-RU" sz="1050" b="1">
              <a:solidFill>
                <a:srgbClr val="11437F"/>
              </a:solidFill>
              <a:cs typeface="Arial"/>
            </a:endParaRPr>
          </a:p>
          <a:p>
            <a:pPr algn="ctr">
              <a:defRPr/>
            </a:pPr>
            <a:endParaRPr lang="ru-RU" sz="900">
              <a:solidFill>
                <a:srgbClr val="11437F"/>
              </a:solidFill>
              <a:cs typeface="Arial"/>
            </a:endParaRPr>
          </a:p>
        </p:txBody>
      </p:sp>
      <p:sp>
        <p:nvSpPr>
          <p:cNvPr id="1128011013" name="Прямоугольник 22"/>
          <p:cNvSpPr/>
          <p:nvPr/>
        </p:nvSpPr>
        <p:spPr bwMode="auto">
          <a:xfrm>
            <a:off x="1958061" y="554754"/>
            <a:ext cx="1676760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397689803" name="Прямоугольник 23"/>
          <p:cNvSpPr/>
          <p:nvPr/>
        </p:nvSpPr>
        <p:spPr bwMode="auto">
          <a:xfrm>
            <a:off x="3867222" y="565728"/>
            <a:ext cx="1684236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900" b="1">
              <a:solidFill>
                <a:srgbClr val="11437F"/>
              </a:solidFill>
              <a:cs typeface="Arial"/>
            </a:endParaRPr>
          </a:p>
          <a:p>
            <a:pPr algn="ctr">
              <a:defRPr/>
            </a:pPr>
            <a:endParaRPr lang="ru-RU" sz="900" b="1">
              <a:solidFill>
                <a:srgbClr val="11437F"/>
              </a:solidFill>
              <a:cs typeface="Arial"/>
            </a:endParaRPr>
          </a:p>
        </p:txBody>
      </p:sp>
      <p:pic>
        <p:nvPicPr>
          <p:cNvPr id="671891534" name="Рисунок 67189153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23850" y="655194"/>
            <a:ext cx="2082345" cy="2043301"/>
          </a:xfrm>
          <a:prstGeom prst="rect">
            <a:avLst/>
          </a:prstGeom>
        </p:spPr>
      </p:pic>
      <p:sp>
        <p:nvSpPr>
          <p:cNvPr id="43772446" name="TextBox 43772445"/>
          <p:cNvSpPr txBox="1"/>
          <p:nvPr/>
        </p:nvSpPr>
        <p:spPr bwMode="auto">
          <a:xfrm>
            <a:off x="2499667" y="1061731"/>
            <a:ext cx="3195373" cy="13719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17793" indent="-217793">
              <a:buFont typeface="Wingdings"/>
              <a:buChar char="ü"/>
              <a:defRPr/>
            </a:pPr>
            <a:r>
              <a:rPr sz="1200" b="1" i="1">
                <a:solidFill>
                  <a:schemeClr val="tx2"/>
                </a:solidFill>
              </a:rPr>
              <a:t>Дисконтной программе - 10 лет</a:t>
            </a:r>
            <a:endParaRPr/>
          </a:p>
          <a:p>
            <a:pPr marL="217793" indent="-217793">
              <a:buFont typeface="Wingdings"/>
              <a:buChar char="ü"/>
              <a:defRPr/>
            </a:pPr>
            <a:r>
              <a:rPr sz="1200" b="1" i="1">
                <a:solidFill>
                  <a:schemeClr val="tx2"/>
                </a:solidFill>
              </a:rPr>
              <a:t>УФК по Забайкальскому краю присоединилось с 2025 года</a:t>
            </a:r>
            <a:endParaRPr/>
          </a:p>
          <a:p>
            <a:pPr marL="217793" indent="-217793">
              <a:buFont typeface="Wingdings"/>
              <a:buChar char="ü"/>
              <a:defRPr/>
            </a:pPr>
            <a:r>
              <a:rPr sz="1200" b="1" i="1">
                <a:solidFill>
                  <a:schemeClr val="tx2"/>
                </a:solidFill>
              </a:rPr>
              <a:t>Участники программы - 312 сотрудников</a:t>
            </a:r>
            <a:endParaRPr/>
          </a:p>
          <a:p>
            <a:pPr marL="217793" indent="-217793">
              <a:buFont typeface="Wingdings"/>
              <a:buChar char="ü"/>
              <a:defRPr/>
            </a:pPr>
            <a:r>
              <a:rPr sz="1200" b="1" i="1">
                <a:solidFill>
                  <a:schemeClr val="tx2"/>
                </a:solidFill>
              </a:rPr>
              <a:t>На 01.03.2026 на территории Забайкальского края - 141 партнер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 bwMode="auto"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 fill="norm" stroke="1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object 9"/>
          <p:cNvSpPr/>
          <p:nvPr/>
        </p:nvSpPr>
        <p:spPr bwMode="auto">
          <a:xfrm>
            <a:off x="4519472" y="207610"/>
            <a:ext cx="1240523" cy="2752568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292100" y="1277931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11437F"/>
                </a:solidFill>
                <a:latin typeface="+mj-lt"/>
                <a:cs typeface="Arial"/>
              </a:rPr>
              <a:t>Спасибо за внимание!</a:t>
            </a:r>
            <a:endParaRPr lang="ru-RU" sz="2000">
              <a:solidFill>
                <a:srgbClr val="11437F"/>
              </a:solidFill>
              <a:latin typeface="+mj-lt"/>
              <a:cs typeface="Arial"/>
            </a:endParaRPr>
          </a:p>
        </p:txBody>
      </p:sp>
      <p:sp>
        <p:nvSpPr>
          <p:cNvPr id="1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 l="0" t="0" r="63432" b="0"/>
          <a:stretch/>
        </p:blipFill>
        <p:spPr bwMode="auto">
          <a:xfrm>
            <a:off x="139701" y="43319"/>
            <a:ext cx="336216" cy="3599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449849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ППО в Управление Федерального казначейства</a:t>
            </a:r>
            <a:endParaRPr/>
          </a:p>
          <a:p>
            <a:pPr algn="ctr"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0</Words>
  <Application>Р7-Офис/2024.1.3.422</Application>
  <DocSecurity>0</DocSecurity>
  <PresentationFormat>Произвольный</PresentationFormat>
  <Paragraphs>0</Paragraphs>
  <Slides>9</Slides>
  <Notes>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subject/>
  <dc:creator>Елизавета Арбатова</dc:creator>
  <cp:keywords/>
  <dc:description/>
  <dc:identifier/>
  <dc:language/>
  <cp:lastModifiedBy/>
  <cp:revision>341</cp:revision>
  <dcterms:created xsi:type="dcterms:W3CDTF">2019-07-31T16:47:50Z</dcterms:created>
  <dcterms:modified xsi:type="dcterms:W3CDTF">2026-04-01T01:14:12Z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